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5" r:id="rId9"/>
    <p:sldId id="266" r:id="rId10"/>
    <p:sldId id="264" r:id="rId11"/>
    <p:sldId id="263"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0" d="100"/>
          <a:sy n="100" d="100"/>
        </p:scale>
        <p:origin x="-30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57C83410-DC6F-4118-9868-7F029C8D9A93}" type="datetimeFigureOut">
              <a:rPr lang="en-US" smtClean="0"/>
              <a:pPr/>
              <a:t>4/24/2012</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FDC36B57-F23D-4704-93EC-C447A15676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C83410-DC6F-4118-9868-7F029C8D9A93}" type="datetimeFigureOut">
              <a:rPr lang="en-US" smtClean="0"/>
              <a:pPr/>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C36B57-F23D-4704-93EC-C447A15676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C83410-DC6F-4118-9868-7F029C8D9A93}" type="datetimeFigureOut">
              <a:rPr lang="en-US" smtClean="0"/>
              <a:pPr/>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C36B57-F23D-4704-93EC-C447A15676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57C83410-DC6F-4118-9868-7F029C8D9A93}" type="datetimeFigureOut">
              <a:rPr lang="en-US" smtClean="0"/>
              <a:pPr/>
              <a:t>4/24/2012</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FDC36B57-F23D-4704-93EC-C447A15676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57C83410-DC6F-4118-9868-7F029C8D9A93}" type="datetimeFigureOut">
              <a:rPr lang="en-US" smtClean="0"/>
              <a:pPr/>
              <a:t>4/24/2012</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FDC36B57-F23D-4704-93EC-C447A1567661}"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57C83410-DC6F-4118-9868-7F029C8D9A93}" type="datetimeFigureOut">
              <a:rPr lang="en-US" smtClean="0"/>
              <a:pPr/>
              <a:t>4/24/2012</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FDC36B57-F23D-4704-93EC-C447A15676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57C83410-DC6F-4118-9868-7F029C8D9A93}" type="datetimeFigureOut">
              <a:rPr lang="en-US" smtClean="0"/>
              <a:pPr/>
              <a:t>4/24/2012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FDC36B57-F23D-4704-93EC-C447A1567661}"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7C83410-DC6F-4118-9868-7F029C8D9A93}" type="datetimeFigureOut">
              <a:rPr lang="en-US" smtClean="0"/>
              <a:pPr/>
              <a:t>4/24/2012</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C36B57-F23D-4704-93EC-C447A15676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7C83410-DC6F-4118-9868-7F029C8D9A93}" type="datetimeFigureOut">
              <a:rPr lang="en-US" smtClean="0"/>
              <a:pPr/>
              <a:t>4/24/2012</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C36B57-F23D-4704-93EC-C447A15676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57C83410-DC6F-4118-9868-7F029C8D9A93}" type="datetimeFigureOut">
              <a:rPr lang="en-US" smtClean="0"/>
              <a:pPr/>
              <a:t>4/24/2012</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C36B57-F23D-4704-93EC-C447A15676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57C83410-DC6F-4118-9868-7F029C8D9A93}" type="datetimeFigureOut">
              <a:rPr lang="en-US" smtClean="0"/>
              <a:pPr/>
              <a:t>4/24/2012</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FDC36B57-F23D-4704-93EC-C447A1567661}"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7C83410-DC6F-4118-9868-7F029C8D9A93}" type="datetimeFigureOut">
              <a:rPr lang="en-US" smtClean="0"/>
              <a:pPr/>
              <a:t>4/24/2012</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FDC36B57-F23D-4704-93EC-C447A1567661}"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s171.photobucket.com/albums/u302/nonpareil_photo/?action=view&amp;current=artwork_images_291_214642_janet-fis.jpg"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171.photobucket.com/albums/u302/nonpareil_photo/?action=view&amp;current=85_537.jpg"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105400" y="1600200"/>
            <a:ext cx="3200400" cy="2308324"/>
          </a:xfrm>
          <a:prstGeom prst="rect">
            <a:avLst/>
          </a:prstGeom>
          <a:noFill/>
        </p:spPr>
        <p:txBody>
          <a:bodyPr wrap="square" lIns="91440" tIns="45720" rIns="91440" bIns="45720">
            <a:spAutoFit/>
          </a:bodyPr>
          <a:lstStyle/>
          <a:p>
            <a:pPr algn="ctr"/>
            <a:r>
              <a:rPr lang="en-US" sz="7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Janet </a:t>
            </a:r>
          </a:p>
          <a:p>
            <a:pPr algn="ctr"/>
            <a:r>
              <a:rPr lang="en-US" sz="7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Fish</a:t>
            </a:r>
            <a:endParaRPr lang="en-US" sz="7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8" name="Rectangle 7"/>
          <p:cNvSpPr/>
          <p:nvPr/>
        </p:nvSpPr>
        <p:spPr>
          <a:xfrm>
            <a:off x="4876800" y="4191000"/>
            <a:ext cx="3733800" cy="523220"/>
          </a:xfrm>
          <a:prstGeom prst="rect">
            <a:avLst/>
          </a:prstGeom>
          <a:noFill/>
        </p:spPr>
        <p:txBody>
          <a:bodyPr wrap="square" lIns="91440" tIns="45720" rIns="91440" bIns="45720">
            <a:spAutoFit/>
          </a:bodyPr>
          <a:lstStyle/>
          <a:p>
            <a:pPr algn="ctr"/>
            <a:r>
              <a:rPr lang="en-US" sz="28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Realistic   </a:t>
            </a:r>
            <a:r>
              <a:rPr lang="en-US"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Painter</a:t>
            </a:r>
            <a:endParaRPr lang="en-US" sz="2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2970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t>
            </a:r>
            <a:r>
              <a:rPr kumimoji="0" lang="en-US" sz="1700" b="0" i="0" u="none" strike="noStrike" cap="none" normalizeH="0" baseline="0" smtClean="0">
                <a:ln>
                  <a:noFill/>
                </a:ln>
                <a:solidFill>
                  <a:schemeClr val="tx1"/>
                </a:solidFill>
                <a:effectLst/>
                <a:latin typeface="Arial" pitchFamily="34" charset="0"/>
                <a:cs typeface="Arial" pitchFamily="34" charset="0"/>
              </a:rPr>
              <a:t>a</a:t>
            </a:r>
            <a:r>
              <a:rPr kumimoji="0" lang="en-US" sz="1800" b="0" i="0" u="none" strike="noStrike" cap="none" normalizeH="0" baseline="0" smtClean="0">
                <a:ln>
                  <a:noFill/>
                </a:ln>
                <a:solidFill>
                  <a:schemeClr val="tx1"/>
                </a:solidFill>
                <a:effectLst/>
                <a:latin typeface="Arial" pitchFamily="34" charset="0"/>
                <a:cs typeface="Arial" pitchFamily="34" charset="0"/>
              </a:rPr>
              <a:t>net Fish is regarded as the most prominent still life painter living today. Her paintings are rich studies of glass objects, fruit and flowers, arranged in complex scenes in which light, atmosphere and lush saturated color are masterfully handled. </a:t>
            </a:r>
            <a:br>
              <a:rPr kumimoji="0" lang="en-US" sz="1800" b="0" i="0" u="none" strike="noStrike" cap="none" normalizeH="0" baseline="0" smtClean="0">
                <a:ln>
                  <a:noFill/>
                </a:ln>
                <a:solidFill>
                  <a:schemeClr val="tx1"/>
                </a:solidFill>
                <a:effectLst/>
                <a:latin typeface="Arial" pitchFamily="34" charset="0"/>
                <a:cs typeface="Arial" pitchFamily="34" charset="0"/>
              </a:rPr>
            </a:b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29704" name="Picture 8" descr="S"/>
          <p:cNvPicPr>
            <a:picLocks noChangeAspect="1" noChangeArrowheads="1"/>
          </p:cNvPicPr>
          <p:nvPr/>
        </p:nvPicPr>
        <p:blipFill>
          <a:blip r:embed="rId2"/>
          <a:srcRect/>
          <a:stretch>
            <a:fillRect/>
          </a:stretch>
        </p:blipFill>
        <p:spPr bwMode="auto">
          <a:xfrm>
            <a:off x="155575" y="-549275"/>
            <a:ext cx="276225" cy="276225"/>
          </a:xfrm>
          <a:prstGeom prst="rect">
            <a:avLst/>
          </a:prstGeom>
          <a:noFill/>
        </p:spPr>
      </p:pic>
      <p:sp>
        <p:nvSpPr>
          <p:cNvPr id="2970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t>
            </a:r>
            <a:r>
              <a:rPr kumimoji="0" lang="en-US" sz="1700" b="0" i="0" u="none" strike="noStrike" cap="none" normalizeH="0" baseline="0" smtClean="0">
                <a:ln>
                  <a:noFill/>
                </a:ln>
                <a:solidFill>
                  <a:schemeClr val="tx1"/>
                </a:solidFill>
                <a:effectLst/>
                <a:latin typeface="Arial" pitchFamily="34" charset="0"/>
                <a:cs typeface="Arial" pitchFamily="34" charset="0"/>
              </a:rPr>
              <a:t>a</a:t>
            </a:r>
            <a:r>
              <a:rPr kumimoji="0" lang="en-US" sz="1800" b="0" i="0" u="none" strike="noStrike" cap="none" normalizeH="0" baseline="0" smtClean="0">
                <a:ln>
                  <a:noFill/>
                </a:ln>
                <a:solidFill>
                  <a:schemeClr val="tx1"/>
                </a:solidFill>
                <a:effectLst/>
                <a:latin typeface="Arial" pitchFamily="34" charset="0"/>
                <a:cs typeface="Arial" pitchFamily="34" charset="0"/>
              </a:rPr>
              <a:t>net Fish is regarded as the most prominent still life painter living today. Her paintings are rich studies of glass objects, fruit and flowers, arranged in complex scenes in which light, atmosphere and lush saturated color are masterfully handled. </a:t>
            </a:r>
            <a:br>
              <a:rPr kumimoji="0" lang="en-US" sz="1800" b="0" i="0" u="none" strike="noStrike" cap="none" normalizeH="0" baseline="0" smtClean="0">
                <a:ln>
                  <a:noFill/>
                </a:ln>
                <a:solidFill>
                  <a:schemeClr val="tx1"/>
                </a:solidFill>
                <a:effectLst/>
                <a:latin typeface="Arial" pitchFamily="34" charset="0"/>
                <a:cs typeface="Arial" pitchFamily="34" charset="0"/>
              </a:rPr>
            </a:b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29706" name="Picture 10" descr="S"/>
          <p:cNvPicPr>
            <a:picLocks noChangeAspect="1" noChangeArrowheads="1"/>
          </p:cNvPicPr>
          <p:nvPr/>
        </p:nvPicPr>
        <p:blipFill>
          <a:blip r:embed="rId2"/>
          <a:srcRect/>
          <a:stretch>
            <a:fillRect/>
          </a:stretch>
        </p:blipFill>
        <p:spPr bwMode="auto">
          <a:xfrm>
            <a:off x="155575" y="-549275"/>
            <a:ext cx="276225" cy="276225"/>
          </a:xfrm>
          <a:prstGeom prst="rect">
            <a:avLst/>
          </a:prstGeom>
          <a:noFill/>
        </p:spPr>
      </p:pic>
      <p:sp>
        <p:nvSpPr>
          <p:cNvPr id="2970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t>
            </a:r>
            <a:r>
              <a:rPr kumimoji="0" lang="en-US" sz="1700" b="0" i="0" u="none" strike="noStrike" cap="none" normalizeH="0" baseline="0" smtClean="0">
                <a:ln>
                  <a:noFill/>
                </a:ln>
                <a:solidFill>
                  <a:schemeClr val="tx1"/>
                </a:solidFill>
                <a:effectLst/>
                <a:latin typeface="Arial" pitchFamily="34" charset="0"/>
                <a:cs typeface="Arial" pitchFamily="34" charset="0"/>
              </a:rPr>
              <a:t>a</a:t>
            </a:r>
            <a:r>
              <a:rPr kumimoji="0" lang="en-US" sz="1800" b="0" i="0" u="none" strike="noStrike" cap="none" normalizeH="0" baseline="0" smtClean="0">
                <a:ln>
                  <a:noFill/>
                </a:ln>
                <a:solidFill>
                  <a:schemeClr val="tx1"/>
                </a:solidFill>
                <a:effectLst/>
                <a:latin typeface="Arial" pitchFamily="34" charset="0"/>
                <a:cs typeface="Arial" pitchFamily="34" charset="0"/>
              </a:rPr>
              <a:t>net Fish is regarded as the most prominent still life painter living today. Her paintings are rich studies of glass objects, fruit and flowers, arranged in complex scenes in which light, atmosphere and lush saturated color are masterfully handled. </a:t>
            </a:r>
            <a:br>
              <a:rPr kumimoji="0" lang="en-US" sz="1800" b="0" i="0" u="none" strike="noStrike" cap="none" normalizeH="0" baseline="0" smtClean="0">
                <a:ln>
                  <a:noFill/>
                </a:ln>
                <a:solidFill>
                  <a:schemeClr val="tx1"/>
                </a:solidFill>
                <a:effectLst/>
                <a:latin typeface="Arial" pitchFamily="34" charset="0"/>
                <a:cs typeface="Arial" pitchFamily="34" charset="0"/>
              </a:rPr>
            </a:b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29708" name="Picture 12" descr="S"/>
          <p:cNvPicPr>
            <a:picLocks noChangeAspect="1" noChangeArrowheads="1"/>
          </p:cNvPicPr>
          <p:nvPr/>
        </p:nvPicPr>
        <p:blipFill>
          <a:blip r:embed="rId2"/>
          <a:srcRect/>
          <a:stretch>
            <a:fillRect/>
          </a:stretch>
        </p:blipFill>
        <p:spPr bwMode="auto">
          <a:xfrm>
            <a:off x="155575" y="-549275"/>
            <a:ext cx="276225" cy="276225"/>
          </a:xfrm>
          <a:prstGeom prst="rect">
            <a:avLst/>
          </a:prstGeom>
          <a:noFill/>
        </p:spPr>
      </p:pic>
      <p:sp>
        <p:nvSpPr>
          <p:cNvPr id="29709"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t>
            </a:r>
            <a:r>
              <a:rPr kumimoji="0" lang="en-US" sz="1700" b="0" i="0" u="none" strike="noStrike" cap="none" normalizeH="0" baseline="0" smtClean="0">
                <a:ln>
                  <a:noFill/>
                </a:ln>
                <a:solidFill>
                  <a:schemeClr val="tx1"/>
                </a:solidFill>
                <a:effectLst/>
                <a:latin typeface="Arial" pitchFamily="34" charset="0"/>
                <a:cs typeface="Arial" pitchFamily="34" charset="0"/>
              </a:rPr>
              <a:t>a</a:t>
            </a:r>
            <a:r>
              <a:rPr kumimoji="0" lang="en-US" sz="1800" b="0" i="0" u="none" strike="noStrike" cap="none" normalizeH="0" baseline="0" smtClean="0">
                <a:ln>
                  <a:noFill/>
                </a:ln>
                <a:solidFill>
                  <a:schemeClr val="tx1"/>
                </a:solidFill>
                <a:effectLst/>
                <a:latin typeface="Arial" pitchFamily="34" charset="0"/>
                <a:cs typeface="Arial" pitchFamily="34" charset="0"/>
              </a:rPr>
              <a:t>net Fish is regarded as the most prominent still life painter living today. Her paintings are rich studies of glass objects, fruit and flowers, arranged in complex scenes in which light, atmosphere and lush saturated color are masterfully handled. </a:t>
            </a:r>
            <a:br>
              <a:rPr kumimoji="0" lang="en-US" sz="1800" b="0" i="0" u="none" strike="noStrike" cap="none" normalizeH="0" baseline="0" smtClean="0">
                <a:ln>
                  <a:noFill/>
                </a:ln>
                <a:solidFill>
                  <a:schemeClr val="tx1"/>
                </a:solidFill>
                <a:effectLst/>
                <a:latin typeface="Arial" pitchFamily="34" charset="0"/>
                <a:cs typeface="Arial" pitchFamily="34" charset="0"/>
              </a:rPr>
            </a:b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29710" name="Picture 14" descr="S"/>
          <p:cNvPicPr>
            <a:picLocks noChangeAspect="1" noChangeArrowheads="1"/>
          </p:cNvPicPr>
          <p:nvPr/>
        </p:nvPicPr>
        <p:blipFill>
          <a:blip r:embed="rId2"/>
          <a:srcRect/>
          <a:stretch>
            <a:fillRect/>
          </a:stretch>
        </p:blipFill>
        <p:spPr bwMode="auto">
          <a:xfrm>
            <a:off x="155575" y="-549275"/>
            <a:ext cx="276225" cy="276225"/>
          </a:xfrm>
          <a:prstGeom prst="rect">
            <a:avLst/>
          </a:prstGeom>
          <a:noFill/>
        </p:spPr>
      </p:pic>
      <p:pic>
        <p:nvPicPr>
          <p:cNvPr id="29712" name="Picture 16" descr="http://www.art-interview.com/Issue_002/Issue_images/image_Fish_05.jpg"/>
          <p:cNvPicPr>
            <a:picLocks noChangeAspect="1" noChangeArrowheads="1"/>
          </p:cNvPicPr>
          <p:nvPr/>
        </p:nvPicPr>
        <p:blipFill>
          <a:blip r:embed="rId3"/>
          <a:srcRect/>
          <a:stretch>
            <a:fillRect/>
          </a:stretch>
        </p:blipFill>
        <p:spPr bwMode="auto">
          <a:xfrm>
            <a:off x="838200" y="533400"/>
            <a:ext cx="3810000" cy="5516744"/>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4.bp.blogspot.com/_SXHHJrBSbig/TMoNfUGJZ5I/AAAAAAAAACg/qmqZjZ1qAtQ/s1600/Janet+Fish.jpg"/>
          <p:cNvPicPr>
            <a:picLocks noChangeAspect="1" noChangeArrowheads="1"/>
          </p:cNvPicPr>
          <p:nvPr/>
        </p:nvPicPr>
        <p:blipFill>
          <a:blip r:embed="rId2"/>
          <a:srcRect/>
          <a:stretch>
            <a:fillRect/>
          </a:stretch>
        </p:blipFill>
        <p:spPr bwMode="auto">
          <a:xfrm>
            <a:off x="457200" y="304800"/>
            <a:ext cx="8116630" cy="4876800"/>
          </a:xfrm>
          <a:prstGeom prst="rect">
            <a:avLst/>
          </a:prstGeom>
          <a:noFill/>
        </p:spPr>
      </p:pic>
      <p:sp>
        <p:nvSpPr>
          <p:cNvPr id="3" name="TextBox 2"/>
          <p:cNvSpPr txBox="1"/>
          <p:nvPr/>
        </p:nvSpPr>
        <p:spPr>
          <a:xfrm>
            <a:off x="457200" y="5410200"/>
            <a:ext cx="8153400" cy="1015663"/>
          </a:xfrm>
          <a:prstGeom prst="rect">
            <a:avLst/>
          </a:prstGeom>
          <a:noFill/>
        </p:spPr>
        <p:txBody>
          <a:bodyPr wrap="square" rtlCol="0">
            <a:spAutoFit/>
          </a:bodyPr>
          <a:lstStyle/>
          <a:p>
            <a:pPr algn="ctr"/>
            <a:r>
              <a:rPr lang="en-US" sz="2000" dirty="0" smtClean="0"/>
              <a:t>Even though Fish uses every day objects as the subjects for her paintings, she feels that the real subject of her work is the light and how it moves from one form to another.</a:t>
            </a:r>
            <a:endParaRPr lang="en-US"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Janet Fish, Tequila bottles"/>
          <p:cNvPicPr>
            <a:picLocks noChangeAspect="1" noChangeArrowheads="1"/>
          </p:cNvPicPr>
          <p:nvPr/>
        </p:nvPicPr>
        <p:blipFill>
          <a:blip r:embed="rId2"/>
          <a:srcRect/>
          <a:stretch>
            <a:fillRect/>
          </a:stretch>
        </p:blipFill>
        <p:spPr bwMode="auto">
          <a:xfrm>
            <a:off x="457200" y="914400"/>
            <a:ext cx="3676650" cy="4572000"/>
          </a:xfrm>
          <a:prstGeom prst="rect">
            <a:avLst/>
          </a:prstGeom>
          <a:noFill/>
        </p:spPr>
      </p:pic>
      <p:pic>
        <p:nvPicPr>
          <p:cNvPr id="3" name="Picture 2" descr="http://stewartstewart.com/artists/fish_janet/images/large/Cerises_500jpg"/>
          <p:cNvPicPr>
            <a:picLocks noChangeAspect="1" noChangeArrowheads="1"/>
          </p:cNvPicPr>
          <p:nvPr/>
        </p:nvPicPr>
        <p:blipFill>
          <a:blip r:embed="rId3"/>
          <a:srcRect/>
          <a:stretch>
            <a:fillRect/>
          </a:stretch>
        </p:blipFill>
        <p:spPr bwMode="auto">
          <a:xfrm>
            <a:off x="4648200" y="762000"/>
            <a:ext cx="4067175" cy="47625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2" name="Picture 4" descr="Monkey Business-Janet Fish">
            <a:hlinkClick r:id="rId2"/>
          </p:cNvPr>
          <p:cNvPicPr>
            <a:picLocks noChangeAspect="1" noChangeArrowheads="1"/>
          </p:cNvPicPr>
          <p:nvPr/>
        </p:nvPicPr>
        <p:blipFill>
          <a:blip r:embed="rId3"/>
          <a:srcRect/>
          <a:stretch>
            <a:fillRect/>
          </a:stretch>
        </p:blipFill>
        <p:spPr bwMode="auto">
          <a:xfrm>
            <a:off x="304800" y="533400"/>
            <a:ext cx="8577286" cy="53340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2.bp.blogspot.com/_wKhLQTu0iuA/S4COPXDuKJI/AAAAAAAAAIw/dJlNLz7yphM/s400/mandarin.jpg"/>
          <p:cNvPicPr>
            <a:picLocks noChangeAspect="1" noChangeArrowheads="1"/>
          </p:cNvPicPr>
          <p:nvPr/>
        </p:nvPicPr>
        <p:blipFill>
          <a:blip r:embed="rId2"/>
          <a:srcRect/>
          <a:stretch>
            <a:fillRect/>
          </a:stretch>
        </p:blipFill>
        <p:spPr bwMode="auto">
          <a:xfrm>
            <a:off x="685800" y="457200"/>
            <a:ext cx="7924800" cy="5626608"/>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4" name="Picture 4" descr="http://www.newyorkartworld.com/images-f/afish/GreenGlassFrmAlexis-556x400.jpg"/>
          <p:cNvPicPr>
            <a:picLocks noChangeAspect="1" noChangeArrowheads="1"/>
          </p:cNvPicPr>
          <p:nvPr/>
        </p:nvPicPr>
        <p:blipFill>
          <a:blip r:embed="rId2"/>
          <a:srcRect/>
          <a:stretch>
            <a:fillRect/>
          </a:stretch>
        </p:blipFill>
        <p:spPr bwMode="auto">
          <a:xfrm>
            <a:off x="152400" y="228600"/>
            <a:ext cx="8685276" cy="62484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janet fish glass orange"/>
          <p:cNvPicPr>
            <a:picLocks noChangeAspect="1" noChangeArrowheads="1"/>
          </p:cNvPicPr>
          <p:nvPr/>
        </p:nvPicPr>
        <p:blipFill>
          <a:blip r:embed="rId2"/>
          <a:srcRect/>
          <a:stretch>
            <a:fillRect/>
          </a:stretch>
        </p:blipFill>
        <p:spPr bwMode="auto">
          <a:xfrm>
            <a:off x="1295400" y="533400"/>
            <a:ext cx="6553200" cy="5213436"/>
          </a:xfrm>
          <a:prstGeom prst="rect">
            <a:avLst/>
          </a:prstGeom>
          <a:noFill/>
        </p:spPr>
      </p:pic>
      <p:sp>
        <p:nvSpPr>
          <p:cNvPr id="3" name="TextBox 2"/>
          <p:cNvSpPr txBox="1"/>
          <p:nvPr/>
        </p:nvSpPr>
        <p:spPr>
          <a:xfrm>
            <a:off x="457200" y="5867400"/>
            <a:ext cx="8001000" cy="400110"/>
          </a:xfrm>
          <a:prstGeom prst="rect">
            <a:avLst/>
          </a:prstGeom>
          <a:noFill/>
        </p:spPr>
        <p:txBody>
          <a:bodyPr wrap="square" rtlCol="0">
            <a:spAutoFit/>
          </a:bodyPr>
          <a:lstStyle/>
          <a:p>
            <a:pPr algn="ctr"/>
            <a:r>
              <a:rPr lang="en-US" sz="2000" dirty="0" smtClean="0"/>
              <a:t>Realism is a matter of painting what you choose to see – Janet Fish</a:t>
            </a:r>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5105400"/>
            <a:ext cx="8077200" cy="1323439"/>
          </a:xfrm>
          <a:prstGeom prst="rect">
            <a:avLst/>
          </a:prstGeom>
        </p:spPr>
        <p:txBody>
          <a:bodyPr wrap="square">
            <a:spAutoFit/>
          </a:bodyPr>
          <a:lstStyle/>
          <a:p>
            <a:pPr algn="ctr"/>
            <a:r>
              <a:rPr lang="en-US" sz="2000" dirty="0" smtClean="0"/>
              <a:t>Janet Fish is regarded as the most prominent still life painter living today. Her paintings are rich studies of glass objects, fruit and flowers, arranged in complex scenes in which light, atmosphere and lush saturated color are masterfully handled. </a:t>
            </a:r>
            <a:endParaRPr lang="en-US" sz="3200" dirty="0">
              <a:latin typeface="Arial Rounded MT Bold" pitchFamily="34" charset="0"/>
            </a:endParaRPr>
          </a:p>
        </p:txBody>
      </p:sp>
      <p:pic>
        <p:nvPicPr>
          <p:cNvPr id="6146" name="Picture 2" descr="http://www.gazettenet.com/files/images/20080228-050126-pic-253044304.display.jpg"/>
          <p:cNvPicPr>
            <a:picLocks noChangeAspect="1" noChangeArrowheads="1"/>
          </p:cNvPicPr>
          <p:nvPr/>
        </p:nvPicPr>
        <p:blipFill>
          <a:blip r:embed="rId2"/>
          <a:srcRect/>
          <a:stretch>
            <a:fillRect/>
          </a:stretch>
        </p:blipFill>
        <p:spPr bwMode="auto">
          <a:xfrm>
            <a:off x="1371600" y="457200"/>
            <a:ext cx="5715000" cy="428625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715000" y="914400"/>
            <a:ext cx="3048000" cy="4524315"/>
          </a:xfrm>
          <a:prstGeom prst="rect">
            <a:avLst/>
          </a:prstGeom>
        </p:spPr>
        <p:txBody>
          <a:bodyPr wrap="square">
            <a:spAutoFit/>
          </a:bodyPr>
          <a:lstStyle/>
          <a:p>
            <a:pPr algn="ctr"/>
            <a:r>
              <a:rPr lang="en-US" sz="2400" dirty="0" smtClean="0">
                <a:latin typeface="Arial Rounded MT Bold" pitchFamily="34" charset="0"/>
              </a:rPr>
              <a:t>Janet Fish was born in Boston, Massachusetts in 1938 and grew up in Bermuda amongst a family of artists. Her grandfather was a painter and her mother was a sculptor and potter.</a:t>
            </a:r>
            <a:endParaRPr lang="en-US" sz="2400" dirty="0">
              <a:latin typeface="Arial Rounded MT Bold" pitchFamily="34" charset="0"/>
            </a:endParaRPr>
          </a:p>
        </p:txBody>
      </p:sp>
      <p:pic>
        <p:nvPicPr>
          <p:cNvPr id="5124" name="Picture 4" descr="http://4.bp.blogspot.com/-qLsihLq-wdE/ThJbSdvUnmI/AAAAAAAABso/yFkVy4EbS2U/s1600/Janet+Fish+Glass+and+Shells.gif"/>
          <p:cNvPicPr>
            <a:picLocks noChangeAspect="1" noChangeArrowheads="1"/>
          </p:cNvPicPr>
          <p:nvPr/>
        </p:nvPicPr>
        <p:blipFill>
          <a:blip r:embed="rId2"/>
          <a:srcRect/>
          <a:stretch>
            <a:fillRect/>
          </a:stretch>
        </p:blipFill>
        <p:spPr bwMode="auto">
          <a:xfrm>
            <a:off x="228600" y="609600"/>
            <a:ext cx="5286375" cy="526732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tewartstewart.com/artists/fish_janet/images/large/OrderingSpring_500jpg"/>
          <p:cNvPicPr>
            <a:picLocks noChangeAspect="1" noChangeArrowheads="1"/>
          </p:cNvPicPr>
          <p:nvPr/>
        </p:nvPicPr>
        <p:blipFill>
          <a:blip r:embed="rId2"/>
          <a:srcRect/>
          <a:stretch>
            <a:fillRect/>
          </a:stretch>
        </p:blipFill>
        <p:spPr bwMode="auto">
          <a:xfrm>
            <a:off x="1676400" y="228600"/>
            <a:ext cx="5638800" cy="3766718"/>
          </a:xfrm>
          <a:prstGeom prst="rect">
            <a:avLst/>
          </a:prstGeom>
          <a:noFill/>
        </p:spPr>
      </p:pic>
      <p:sp>
        <p:nvSpPr>
          <p:cNvPr id="3" name="Rectangle 2"/>
          <p:cNvSpPr/>
          <p:nvPr/>
        </p:nvSpPr>
        <p:spPr>
          <a:xfrm>
            <a:off x="457200" y="4038600"/>
            <a:ext cx="8153400" cy="2677656"/>
          </a:xfrm>
          <a:prstGeom prst="rect">
            <a:avLst/>
          </a:prstGeom>
        </p:spPr>
        <p:txBody>
          <a:bodyPr wrap="square">
            <a:spAutoFit/>
          </a:bodyPr>
          <a:lstStyle/>
          <a:p>
            <a:pPr algn="ctr"/>
            <a:r>
              <a:rPr lang="en-US" sz="2400" dirty="0" smtClean="0">
                <a:latin typeface="Arial Rounded MT Bold" pitchFamily="34" charset="0"/>
              </a:rPr>
              <a:t>Fish received a Bachelor of Arts degree at Smith College and a Master of Fine Arts degree at Yale University. While at Yale she was taking a sculpture class and noticed that everyone around her was working abstractly. Interested in capturing the beauty of the ordinary objects around her, Fish started painting.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rachelajacobs.files.wordpress.com/2010/03/artwork_images_1028_55425_janet-fish.jpg"/>
          <p:cNvPicPr>
            <a:picLocks noChangeAspect="1" noChangeArrowheads="1"/>
          </p:cNvPicPr>
          <p:nvPr/>
        </p:nvPicPr>
        <p:blipFill>
          <a:blip r:embed="rId2"/>
          <a:srcRect/>
          <a:stretch>
            <a:fillRect/>
          </a:stretch>
        </p:blipFill>
        <p:spPr bwMode="auto">
          <a:xfrm>
            <a:off x="1143000" y="533400"/>
            <a:ext cx="6553200" cy="5062347"/>
          </a:xfrm>
          <a:prstGeom prst="rect">
            <a:avLst/>
          </a:prstGeom>
          <a:noFill/>
        </p:spPr>
      </p:pic>
      <p:sp>
        <p:nvSpPr>
          <p:cNvPr id="3" name="TextBox 2"/>
          <p:cNvSpPr txBox="1"/>
          <p:nvPr/>
        </p:nvSpPr>
        <p:spPr>
          <a:xfrm>
            <a:off x="381000" y="5715000"/>
            <a:ext cx="8305800" cy="830997"/>
          </a:xfrm>
          <a:prstGeom prst="rect">
            <a:avLst/>
          </a:prstGeom>
          <a:noFill/>
        </p:spPr>
        <p:txBody>
          <a:bodyPr wrap="square" rtlCol="0">
            <a:spAutoFit/>
          </a:bodyPr>
          <a:lstStyle/>
          <a:p>
            <a:pPr algn="ctr"/>
            <a:r>
              <a:rPr lang="en-US" sz="2400" dirty="0" smtClean="0">
                <a:latin typeface="Arial Rounded MT Bold" pitchFamily="34" charset="0"/>
              </a:rPr>
              <a:t>After graduating, Fish moved to New York where she painted objects she found in second hand shops.</a:t>
            </a:r>
            <a:endParaRPr lang="en-US" sz="2400" dirty="0">
              <a:latin typeface="Arial Rounded MT Bold"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Janet Fish, Peaches"/>
          <p:cNvPicPr>
            <a:picLocks noChangeAspect="1" noChangeArrowheads="1"/>
          </p:cNvPicPr>
          <p:nvPr/>
        </p:nvPicPr>
        <p:blipFill>
          <a:blip r:embed="rId2"/>
          <a:srcRect/>
          <a:stretch>
            <a:fillRect/>
          </a:stretch>
        </p:blipFill>
        <p:spPr bwMode="auto">
          <a:xfrm>
            <a:off x="1219200" y="457200"/>
            <a:ext cx="5724525" cy="4572000"/>
          </a:xfrm>
          <a:prstGeom prst="rect">
            <a:avLst/>
          </a:prstGeom>
          <a:noFill/>
        </p:spPr>
      </p:pic>
      <p:sp>
        <p:nvSpPr>
          <p:cNvPr id="3" name="TextBox 2"/>
          <p:cNvSpPr txBox="1"/>
          <p:nvPr/>
        </p:nvSpPr>
        <p:spPr>
          <a:xfrm>
            <a:off x="457200" y="5410200"/>
            <a:ext cx="8153400" cy="707886"/>
          </a:xfrm>
          <a:prstGeom prst="rect">
            <a:avLst/>
          </a:prstGeom>
          <a:noFill/>
        </p:spPr>
        <p:txBody>
          <a:bodyPr wrap="square" rtlCol="0">
            <a:spAutoFit/>
          </a:bodyPr>
          <a:lstStyle/>
          <a:p>
            <a:pPr algn="ctr"/>
            <a:r>
              <a:rPr lang="en-US" sz="2000" dirty="0" smtClean="0">
                <a:latin typeface="Arial Rounded MT Bold" pitchFamily="34" charset="0"/>
              </a:rPr>
              <a:t>She focuses on how the light plays on the surface of the object. How it reflects and breaks up the surface of the forms.</a:t>
            </a:r>
            <a:endParaRPr lang="en-US" sz="2000" dirty="0">
              <a:latin typeface="Arial Rounded MT Bold"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10200" y="1447800"/>
            <a:ext cx="3352800" cy="4093428"/>
          </a:xfrm>
          <a:prstGeom prst="rect">
            <a:avLst/>
          </a:prstGeom>
          <a:noFill/>
        </p:spPr>
        <p:txBody>
          <a:bodyPr wrap="square" rtlCol="0">
            <a:spAutoFit/>
          </a:bodyPr>
          <a:lstStyle/>
          <a:p>
            <a:pPr algn="ctr"/>
            <a:r>
              <a:rPr lang="en-US" sz="2000" dirty="0" smtClean="0"/>
              <a:t>Toward the end of the 1960’s Fish was experimenting with different painting styles. She had troubles with portraits because she painted too slow and people couldn’t sit still long enough.  She tried fruit and vegetable still life's but the produce would begin to mold before she was finished. She started painting glass and bottles because they wouldn’t decay.</a:t>
            </a:r>
            <a:endParaRPr lang="en-US" sz="2000" dirty="0"/>
          </a:p>
        </p:txBody>
      </p:sp>
      <p:pic>
        <p:nvPicPr>
          <p:cNvPr id="1030" name="Picture 6" descr="http://2.bp.blogspot.com/_jc8beaOf9mw/TIo8UeO8tBI/AAAAAAAAACg/nVLBrZcHSS0/s1600/Janet+Fish+Glass.jpg"/>
          <p:cNvPicPr>
            <a:picLocks noChangeAspect="1" noChangeArrowheads="1"/>
          </p:cNvPicPr>
          <p:nvPr/>
        </p:nvPicPr>
        <p:blipFill>
          <a:blip r:embed="rId2"/>
          <a:srcRect/>
          <a:stretch>
            <a:fillRect/>
          </a:stretch>
        </p:blipFill>
        <p:spPr bwMode="auto">
          <a:xfrm>
            <a:off x="457200" y="381000"/>
            <a:ext cx="4800600" cy="601196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artandperception.com/wp-content/uploads/2008/12/fwf1.jpg"/>
          <p:cNvPicPr>
            <a:picLocks noChangeAspect="1" noChangeArrowheads="1"/>
          </p:cNvPicPr>
          <p:nvPr/>
        </p:nvPicPr>
        <p:blipFill>
          <a:blip r:embed="rId2"/>
          <a:srcRect/>
          <a:stretch>
            <a:fillRect/>
          </a:stretch>
        </p:blipFill>
        <p:spPr bwMode="auto">
          <a:xfrm>
            <a:off x="304800" y="228600"/>
            <a:ext cx="4876800" cy="6274817"/>
          </a:xfrm>
          <a:prstGeom prst="rect">
            <a:avLst/>
          </a:prstGeom>
          <a:noFill/>
        </p:spPr>
      </p:pic>
      <p:sp>
        <p:nvSpPr>
          <p:cNvPr id="3" name="TextBox 2"/>
          <p:cNvSpPr txBox="1"/>
          <p:nvPr/>
        </p:nvSpPr>
        <p:spPr>
          <a:xfrm>
            <a:off x="5410200" y="1447800"/>
            <a:ext cx="3352800" cy="3416320"/>
          </a:xfrm>
          <a:prstGeom prst="rect">
            <a:avLst/>
          </a:prstGeom>
          <a:noFill/>
        </p:spPr>
        <p:txBody>
          <a:bodyPr wrap="square" rtlCol="0">
            <a:spAutoFit/>
          </a:bodyPr>
          <a:lstStyle/>
          <a:p>
            <a:pPr algn="ctr"/>
            <a:r>
              <a:rPr lang="en-US" sz="2400" dirty="0" smtClean="0"/>
              <a:t>She loved the way the morning and afternoon sun changed how the glass and bottles looked. She placed them on reflective surfaces so that the light could dance back and forth. </a:t>
            </a:r>
            <a:endParaRPr 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4" name="Picture 4" descr="August and the Red Glass-Janet Fish">
            <a:hlinkClick r:id="rId2"/>
          </p:cNvPr>
          <p:cNvPicPr>
            <a:picLocks noChangeAspect="1" noChangeArrowheads="1"/>
          </p:cNvPicPr>
          <p:nvPr/>
        </p:nvPicPr>
        <p:blipFill>
          <a:blip r:embed="rId3"/>
          <a:srcRect/>
          <a:stretch>
            <a:fillRect/>
          </a:stretch>
        </p:blipFill>
        <p:spPr bwMode="auto">
          <a:xfrm>
            <a:off x="228600" y="228600"/>
            <a:ext cx="5216660" cy="6248400"/>
          </a:xfrm>
          <a:prstGeom prst="rect">
            <a:avLst/>
          </a:prstGeom>
          <a:noFill/>
        </p:spPr>
      </p:pic>
      <p:sp>
        <p:nvSpPr>
          <p:cNvPr id="4" name="TextBox 3"/>
          <p:cNvSpPr txBox="1"/>
          <p:nvPr/>
        </p:nvSpPr>
        <p:spPr>
          <a:xfrm>
            <a:off x="5867400" y="1219200"/>
            <a:ext cx="3048000" cy="4401205"/>
          </a:xfrm>
          <a:prstGeom prst="rect">
            <a:avLst/>
          </a:prstGeom>
          <a:noFill/>
        </p:spPr>
        <p:txBody>
          <a:bodyPr wrap="square" rtlCol="0">
            <a:spAutoFit/>
          </a:bodyPr>
          <a:lstStyle/>
          <a:p>
            <a:pPr algn="ctr"/>
            <a:r>
              <a:rPr lang="en-US" sz="2800" dirty="0" smtClean="0"/>
              <a:t>Because light plays such an important part in Fish’s paintings she still to this day paints two pictures at a time, one for sunny days and one for cloudy days.</a:t>
            </a:r>
            <a:endParaRPr lang="en-US" sz="28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70</TotalTime>
  <Words>541</Words>
  <Application>Microsoft Office PowerPoint</Application>
  <PresentationFormat>On-screen Show (4:3)</PresentationFormat>
  <Paragraphs>17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Trek</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jstouffer</dc:creator>
  <cp:lastModifiedBy>jstouffer</cp:lastModifiedBy>
  <cp:revision>8</cp:revision>
  <dcterms:created xsi:type="dcterms:W3CDTF">2011-11-29T19:49:54Z</dcterms:created>
  <dcterms:modified xsi:type="dcterms:W3CDTF">2012-04-24T14:08:58Z</dcterms:modified>
</cp:coreProperties>
</file>